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0AF9E2F-DA38-460F-ADD9-BA139E0A27CD}">
  <a:tblStyle styleId="{00AF9E2F-DA38-460F-ADD9-BA139E0A27C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Montserrat-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15e5240080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15e5240080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15e5240080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15e5240080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1326cec31f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1326cec31f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1326cec31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1326cec31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1326cec31f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1326cec31f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1326cec31f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1326cec31f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15e5240080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15e5240080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15e5240080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15e5240080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1326cec31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1326cec31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0e707aaaa6_2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0e707aaaa6_2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0e707aaaa6_2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0e707aaaa6_2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2363d9ee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2363d9ee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110e1d7a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110e1d7a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110e1d7aa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110e1d7aa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15e5240080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15e5240080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15a30722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15a30722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 name="Shape 133"/>
        <p:cNvGrpSpPr/>
        <p:nvPr/>
      </p:nvGrpSpPr>
      <p:grpSpPr>
        <a:xfrm>
          <a:off x="0" y="0"/>
          <a:ext cx="0" cy="0"/>
          <a:chOff x="0" y="0"/>
          <a:chExt cx="0" cy="0"/>
        </a:xfrm>
      </p:grpSpPr>
      <p:pic>
        <p:nvPicPr>
          <p:cNvPr id="134" name="Google Shape;134;p13"/>
          <p:cNvPicPr preferRelativeResize="0"/>
          <p:nvPr/>
        </p:nvPicPr>
        <p:blipFill>
          <a:blip r:embed="rId3">
            <a:alphaModFix/>
          </a:blip>
          <a:stretch>
            <a:fillRect/>
          </a:stretch>
        </p:blipFill>
        <p:spPr>
          <a:xfrm>
            <a:off x="0" y="0"/>
            <a:ext cx="9144000" cy="3333750"/>
          </a:xfrm>
          <a:prstGeom prst="rect">
            <a:avLst/>
          </a:prstGeom>
          <a:noFill/>
          <a:ln>
            <a:noFill/>
          </a:ln>
        </p:spPr>
      </p:pic>
      <p:sp>
        <p:nvSpPr>
          <p:cNvPr id="135" name="Google Shape;135;p13"/>
          <p:cNvSpPr txBox="1"/>
          <p:nvPr>
            <p:ph type="ctrTitle"/>
          </p:nvPr>
        </p:nvSpPr>
        <p:spPr>
          <a:xfrm>
            <a:off x="241525" y="3637450"/>
            <a:ext cx="5017500" cy="141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Lato"/>
                <a:ea typeface="Lato"/>
                <a:cs typeface="Lato"/>
                <a:sym typeface="Lato"/>
              </a:rPr>
              <a:t>Cars for Hire, Don’t Commit</a:t>
            </a:r>
            <a:r>
              <a:rPr lang="en" sz="4800"/>
              <a:t> </a:t>
            </a:r>
            <a:endParaRPr sz="4800"/>
          </a:p>
        </p:txBody>
      </p:sp>
      <p:sp>
        <p:nvSpPr>
          <p:cNvPr id="136" name="Google Shape;136;p13"/>
          <p:cNvSpPr txBox="1"/>
          <p:nvPr>
            <p:ph idx="1" type="subTitle"/>
          </p:nvPr>
        </p:nvSpPr>
        <p:spPr>
          <a:xfrm>
            <a:off x="6237225" y="3479775"/>
            <a:ext cx="3470700" cy="250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solidFill>
                  <a:srgbClr val="3D85C6"/>
                </a:solidFill>
              </a:rPr>
              <a:t>Developed By:</a:t>
            </a:r>
            <a:r>
              <a:rPr b="1" lang="en" sz="1500">
                <a:solidFill>
                  <a:srgbClr val="CC0000"/>
                </a:solidFill>
              </a:rPr>
              <a:t> </a:t>
            </a:r>
            <a:endParaRPr b="1" sz="1500">
              <a:solidFill>
                <a:srgbClr val="CC0000"/>
              </a:solidFill>
            </a:endParaRPr>
          </a:p>
          <a:p>
            <a:pPr indent="0" lvl="0" marL="0" rtl="0" algn="l">
              <a:spcBef>
                <a:spcPts val="0"/>
              </a:spcBef>
              <a:spcAft>
                <a:spcPts val="0"/>
              </a:spcAft>
              <a:buNone/>
            </a:pPr>
            <a:r>
              <a:rPr lang="en" sz="1500"/>
              <a:t>Anisha Paulose,</a:t>
            </a:r>
            <a:endParaRPr sz="1500"/>
          </a:p>
          <a:p>
            <a:pPr indent="0" lvl="0" marL="0" rtl="0" algn="l">
              <a:spcBef>
                <a:spcPts val="0"/>
              </a:spcBef>
              <a:spcAft>
                <a:spcPts val="0"/>
              </a:spcAft>
              <a:buNone/>
            </a:pPr>
            <a:r>
              <a:rPr lang="en" sz="1500"/>
              <a:t>Cristy Jose,</a:t>
            </a:r>
            <a:endParaRPr sz="1500"/>
          </a:p>
          <a:p>
            <a:pPr indent="0" lvl="0" marL="0" rtl="0" algn="l">
              <a:spcBef>
                <a:spcPts val="0"/>
              </a:spcBef>
              <a:spcAft>
                <a:spcPts val="0"/>
              </a:spcAft>
              <a:buNone/>
            </a:pPr>
            <a:r>
              <a:rPr lang="en" sz="1500"/>
              <a:t>Muhammad Ansheer, </a:t>
            </a:r>
            <a:endParaRPr sz="1500"/>
          </a:p>
          <a:p>
            <a:pPr indent="0" lvl="0" marL="0" rtl="0" algn="l">
              <a:spcBef>
                <a:spcPts val="0"/>
              </a:spcBef>
              <a:spcAft>
                <a:spcPts val="0"/>
              </a:spcAft>
              <a:buNone/>
            </a:pPr>
            <a:r>
              <a:rPr lang="en" sz="1500"/>
              <a:t>Nandu S Nair,</a:t>
            </a:r>
            <a:endParaRPr sz="1500"/>
          </a:p>
          <a:p>
            <a:pPr indent="0" lvl="0" marL="0" rtl="0" algn="l">
              <a:spcBef>
                <a:spcPts val="0"/>
              </a:spcBef>
              <a:spcAft>
                <a:spcPts val="0"/>
              </a:spcAft>
              <a:buNone/>
            </a:pPr>
            <a:r>
              <a:rPr lang="en" sz="1500"/>
              <a:t>Vishnu P S</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24650" y="4310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Edit Details</a:t>
            </a:r>
            <a:endParaRPr/>
          </a:p>
        </p:txBody>
      </p:sp>
      <p:sp>
        <p:nvSpPr>
          <p:cNvPr id="196" name="Google Shape;196;p22"/>
          <p:cNvSpPr txBox="1"/>
          <p:nvPr>
            <p:ph idx="1" type="body"/>
          </p:nvPr>
        </p:nvSpPr>
        <p:spPr>
          <a:xfrm>
            <a:off x="5414525" y="1459500"/>
            <a:ext cx="3366000" cy="3516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When the user click on Edit Details button it will open  a editing window as show in the picture.</a:t>
            </a:r>
            <a:endParaRPr/>
          </a:p>
          <a:p>
            <a:pPr indent="-311150" lvl="0" marL="457200" rtl="0" algn="l">
              <a:spcBef>
                <a:spcPts val="0"/>
              </a:spcBef>
              <a:spcAft>
                <a:spcPts val="0"/>
              </a:spcAft>
              <a:buSzPts val="1300"/>
              <a:buChar char="●"/>
            </a:pPr>
            <a:r>
              <a:rPr lang="en"/>
              <a:t>This </a:t>
            </a:r>
            <a:r>
              <a:rPr lang="en"/>
              <a:t>window allows the user to change their details   such as name, image, email-id,  address and  phone number.</a:t>
            </a:r>
            <a:endParaRPr/>
          </a:p>
          <a:p>
            <a:pPr indent="-311150" lvl="0" marL="457200" rtl="0" algn="l">
              <a:spcBef>
                <a:spcPts val="0"/>
              </a:spcBef>
              <a:spcAft>
                <a:spcPts val="0"/>
              </a:spcAft>
              <a:buSzPts val="1300"/>
              <a:buChar char="●"/>
            </a:pPr>
            <a:r>
              <a:rPr lang="en"/>
              <a:t>When the user entered the all the new details and clicked on Save Details button  will update all the new details .</a:t>
            </a:r>
            <a:endParaRPr/>
          </a:p>
          <a:p>
            <a:pPr indent="-311150" lvl="0" marL="457200" rtl="0" algn="l">
              <a:spcBef>
                <a:spcPts val="0"/>
              </a:spcBef>
              <a:spcAft>
                <a:spcPts val="0"/>
              </a:spcAft>
              <a:buSzPts val="1300"/>
              <a:buChar char="●"/>
            </a:pPr>
            <a:r>
              <a:rPr lang="en"/>
              <a:t>And also Cancel button returns to the previous window </a:t>
            </a:r>
            <a:endParaRPr/>
          </a:p>
          <a:p>
            <a:pPr indent="0" lvl="0" marL="914400" rtl="0" algn="l">
              <a:spcBef>
                <a:spcPts val="1200"/>
              </a:spcBef>
              <a:spcAft>
                <a:spcPts val="1200"/>
              </a:spcAft>
              <a:buNone/>
            </a:pPr>
            <a:r>
              <a:t/>
            </a:r>
            <a:endParaRPr/>
          </a:p>
        </p:txBody>
      </p:sp>
      <p:pic>
        <p:nvPicPr>
          <p:cNvPr id="197" name="Google Shape;197;p22"/>
          <p:cNvPicPr preferRelativeResize="0"/>
          <p:nvPr/>
        </p:nvPicPr>
        <p:blipFill>
          <a:blip r:embed="rId3">
            <a:alphaModFix/>
          </a:blip>
          <a:stretch>
            <a:fillRect/>
          </a:stretch>
        </p:blipFill>
        <p:spPr>
          <a:xfrm>
            <a:off x="279425" y="1421325"/>
            <a:ext cx="5211301" cy="3462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59675" y="469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Delete Account</a:t>
            </a:r>
            <a:endParaRPr/>
          </a:p>
        </p:txBody>
      </p:sp>
      <p:sp>
        <p:nvSpPr>
          <p:cNvPr id="203" name="Google Shape;203;p23"/>
          <p:cNvSpPr txBox="1"/>
          <p:nvPr>
            <p:ph idx="1" type="body"/>
          </p:nvPr>
        </p:nvSpPr>
        <p:spPr>
          <a:xfrm>
            <a:off x="5657975" y="1507900"/>
            <a:ext cx="3148500" cy="3206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This window allows the user to delete their account </a:t>
            </a:r>
            <a:r>
              <a:rPr lang="en"/>
              <a:t>permanently</a:t>
            </a:r>
            <a:endParaRPr/>
          </a:p>
          <a:p>
            <a:pPr indent="-311150" lvl="0" marL="457200" rtl="0" algn="l">
              <a:spcBef>
                <a:spcPts val="0"/>
              </a:spcBef>
              <a:spcAft>
                <a:spcPts val="0"/>
              </a:spcAft>
              <a:buSzPts val="1300"/>
              <a:buChar char="●"/>
            </a:pPr>
            <a:r>
              <a:rPr lang="en"/>
              <a:t>Here the user required to enter the </a:t>
            </a:r>
            <a:r>
              <a:rPr lang="en"/>
              <a:t>username with corresponding password.</a:t>
            </a:r>
            <a:endParaRPr/>
          </a:p>
          <a:p>
            <a:pPr indent="-311150" lvl="0" marL="457200" rtl="0" algn="l">
              <a:spcBef>
                <a:spcPts val="0"/>
              </a:spcBef>
              <a:spcAft>
                <a:spcPts val="0"/>
              </a:spcAft>
              <a:buSzPts val="1300"/>
              <a:buChar char="●"/>
            </a:pPr>
            <a:r>
              <a:rPr lang="en"/>
              <a:t>When the user enter the required details and clicked on confirm button will delete the account</a:t>
            </a:r>
            <a:endParaRPr/>
          </a:p>
        </p:txBody>
      </p:sp>
      <p:pic>
        <p:nvPicPr>
          <p:cNvPr id="204" name="Google Shape;204;p23"/>
          <p:cNvPicPr preferRelativeResize="0"/>
          <p:nvPr/>
        </p:nvPicPr>
        <p:blipFill>
          <a:blip r:embed="rId3">
            <a:alphaModFix/>
          </a:blip>
          <a:stretch>
            <a:fillRect/>
          </a:stretch>
        </p:blipFill>
        <p:spPr>
          <a:xfrm>
            <a:off x="304800" y="1459700"/>
            <a:ext cx="5211463" cy="3455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Booking a Car</a:t>
            </a:r>
            <a:endParaRPr/>
          </a:p>
        </p:txBody>
      </p:sp>
      <p:sp>
        <p:nvSpPr>
          <p:cNvPr id="210" name="Google Shape;210;p24"/>
          <p:cNvSpPr txBox="1"/>
          <p:nvPr>
            <p:ph idx="1" type="body"/>
          </p:nvPr>
        </p:nvSpPr>
        <p:spPr>
          <a:xfrm>
            <a:off x="1297500" y="3044000"/>
            <a:ext cx="7038900" cy="1434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booking for a car is done using this frame. </a:t>
            </a:r>
            <a:endParaRPr/>
          </a:p>
          <a:p>
            <a:pPr indent="-311150" lvl="0" marL="457200" rtl="0" algn="l">
              <a:spcBef>
                <a:spcPts val="0"/>
              </a:spcBef>
              <a:spcAft>
                <a:spcPts val="0"/>
              </a:spcAft>
              <a:buSzPts val="1300"/>
              <a:buChar char="●"/>
            </a:pPr>
            <a:r>
              <a:rPr lang="en"/>
              <a:t>A user is required to provide all the details asked in the above boxes in order to continue with the process.</a:t>
            </a:r>
            <a:endParaRPr/>
          </a:p>
          <a:p>
            <a:pPr indent="-311150" lvl="0" marL="457200" rtl="0" algn="l">
              <a:spcBef>
                <a:spcPts val="0"/>
              </a:spcBef>
              <a:spcAft>
                <a:spcPts val="0"/>
              </a:spcAft>
              <a:buSzPts val="1300"/>
              <a:buChar char="●"/>
            </a:pPr>
            <a:r>
              <a:rPr lang="en"/>
              <a:t>Then the user must confirm their booking and then proceed. Which will take the user to the car selection.</a:t>
            </a:r>
            <a:endParaRPr/>
          </a:p>
        </p:txBody>
      </p:sp>
      <p:pic>
        <p:nvPicPr>
          <p:cNvPr id="211" name="Google Shape;211;p24"/>
          <p:cNvPicPr preferRelativeResize="0"/>
          <p:nvPr/>
        </p:nvPicPr>
        <p:blipFill>
          <a:blip r:embed="rId3">
            <a:alphaModFix/>
          </a:blip>
          <a:stretch>
            <a:fillRect/>
          </a:stretch>
        </p:blipFill>
        <p:spPr>
          <a:xfrm>
            <a:off x="0" y="1567547"/>
            <a:ext cx="9144001" cy="13169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17" name="Google Shape;217;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8" name="Google Shape;218;p25"/>
          <p:cNvPicPr preferRelativeResize="0"/>
          <p:nvPr/>
        </p:nvPicPr>
        <p:blipFill>
          <a:blip r:embed="rId3">
            <a:alphaModFix/>
          </a:blip>
          <a:stretch>
            <a:fillRect/>
          </a:stretch>
        </p:blipFill>
        <p:spPr>
          <a:xfrm>
            <a:off x="0" y="194024"/>
            <a:ext cx="9144001" cy="4755453"/>
          </a:xfrm>
          <a:prstGeom prst="rect">
            <a:avLst/>
          </a:prstGeom>
          <a:noFill/>
          <a:ln>
            <a:noFill/>
          </a:ln>
        </p:spPr>
      </p:pic>
      <p:sp>
        <p:nvSpPr>
          <p:cNvPr id="219" name="Google Shape;219;p25"/>
          <p:cNvSpPr/>
          <p:nvPr/>
        </p:nvSpPr>
        <p:spPr>
          <a:xfrm>
            <a:off x="3769149" y="902575"/>
            <a:ext cx="400825" cy="226625"/>
          </a:xfrm>
          <a:custGeom>
            <a:rect b="b" l="l" r="r" t="t"/>
            <a:pathLst>
              <a:path extrusionOk="0" h="9065" w="16033">
                <a:moveTo>
                  <a:pt x="268" y="9065"/>
                </a:moveTo>
                <a:cubicBezTo>
                  <a:pt x="-1650" y="3315"/>
                  <a:pt x="9971" y="0"/>
                  <a:pt x="16033" y="0"/>
                </a:cubicBezTo>
              </a:path>
            </a:pathLst>
          </a:custGeom>
          <a:noFill/>
          <a:ln cap="flat" cmpd="sng" w="28575">
            <a:solidFill>
              <a:schemeClr val="dk1"/>
            </a:solidFill>
            <a:prstDash val="solid"/>
            <a:round/>
            <a:headEnd len="med" w="med" type="none"/>
            <a:tailEnd len="med" w="med" type="none"/>
          </a:ln>
        </p:spPr>
      </p:sp>
      <p:sp>
        <p:nvSpPr>
          <p:cNvPr id="220" name="Google Shape;220;p25"/>
          <p:cNvSpPr txBox="1"/>
          <p:nvPr/>
        </p:nvSpPr>
        <p:spPr>
          <a:xfrm>
            <a:off x="4130550" y="699000"/>
            <a:ext cx="2256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Click here to select Car</a:t>
            </a:r>
            <a:endParaRPr b="1" sz="1100">
              <a:latin typeface="Lato"/>
              <a:ea typeface="Lato"/>
              <a:cs typeface="Lato"/>
              <a:sym typeface="Lato"/>
            </a:endParaRPr>
          </a:p>
        </p:txBody>
      </p:sp>
      <p:sp>
        <p:nvSpPr>
          <p:cNvPr id="221" name="Google Shape;221;p25"/>
          <p:cNvSpPr/>
          <p:nvPr/>
        </p:nvSpPr>
        <p:spPr>
          <a:xfrm>
            <a:off x="1253350" y="3425050"/>
            <a:ext cx="21650" cy="581350"/>
          </a:xfrm>
          <a:custGeom>
            <a:rect b="b" l="l" r="r" t="t"/>
            <a:pathLst>
              <a:path extrusionOk="0" h="23254" w="866">
                <a:moveTo>
                  <a:pt x="0" y="0"/>
                </a:moveTo>
                <a:cubicBezTo>
                  <a:pt x="1096" y="7678"/>
                  <a:pt x="789" y="15498"/>
                  <a:pt x="789" y="23254"/>
                </a:cubicBezTo>
              </a:path>
            </a:pathLst>
          </a:custGeom>
          <a:noFill/>
          <a:ln cap="flat" cmpd="sng" w="28575">
            <a:solidFill>
              <a:schemeClr val="dk1"/>
            </a:solidFill>
            <a:prstDash val="solid"/>
            <a:round/>
            <a:headEnd len="med" w="med" type="none"/>
            <a:tailEnd len="med" w="med" type="none"/>
          </a:ln>
        </p:spPr>
      </p:sp>
      <p:sp>
        <p:nvSpPr>
          <p:cNvPr id="222" name="Google Shape;222;p25"/>
          <p:cNvSpPr txBox="1"/>
          <p:nvPr/>
        </p:nvSpPr>
        <p:spPr>
          <a:xfrm>
            <a:off x="573475" y="3927575"/>
            <a:ext cx="201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Lato"/>
                <a:ea typeface="Lato"/>
                <a:cs typeface="Lato"/>
                <a:sym typeface="Lato"/>
              </a:rPr>
              <a:t>Booking details</a:t>
            </a:r>
            <a:endParaRPr b="1" sz="1300">
              <a:latin typeface="Lato"/>
              <a:ea typeface="Lato"/>
              <a:cs typeface="Lato"/>
              <a:sym typeface="Lato"/>
            </a:endParaRPr>
          </a:p>
        </p:txBody>
      </p:sp>
      <p:pic>
        <p:nvPicPr>
          <p:cNvPr id="223" name="Google Shape;223;p25"/>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Car Selection</a:t>
            </a:r>
            <a:endParaRPr/>
          </a:p>
        </p:txBody>
      </p:sp>
      <p:sp>
        <p:nvSpPr>
          <p:cNvPr id="229" name="Google Shape;229;p26"/>
          <p:cNvSpPr txBox="1"/>
          <p:nvPr>
            <p:ph idx="1" type="body"/>
          </p:nvPr>
        </p:nvSpPr>
        <p:spPr>
          <a:xfrm>
            <a:off x="1297500" y="1567550"/>
            <a:ext cx="7109400" cy="31089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We have vehicles from a variety of specs for the user. </a:t>
            </a:r>
            <a:endParaRPr/>
          </a:p>
          <a:p>
            <a:pPr indent="-311150" lvl="0" marL="457200" rtl="0" algn="l">
              <a:lnSpc>
                <a:spcPct val="150000"/>
              </a:lnSpc>
              <a:spcBef>
                <a:spcPts val="0"/>
              </a:spcBef>
              <a:spcAft>
                <a:spcPts val="0"/>
              </a:spcAft>
              <a:buSzPts val="1300"/>
              <a:buChar char="●"/>
            </a:pPr>
            <a:r>
              <a:rPr lang="en"/>
              <a:t>There are SUVs, sedans and hatchbacks</a:t>
            </a:r>
            <a:endParaRPr/>
          </a:p>
          <a:p>
            <a:pPr indent="-311150" lvl="0" marL="457200" rtl="0" algn="l">
              <a:lnSpc>
                <a:spcPct val="150000"/>
              </a:lnSpc>
              <a:spcBef>
                <a:spcPts val="0"/>
              </a:spcBef>
              <a:spcAft>
                <a:spcPts val="0"/>
              </a:spcAft>
              <a:buSzPts val="1300"/>
              <a:buChar char="●"/>
            </a:pPr>
            <a:r>
              <a:rPr lang="en"/>
              <a:t>Each car has its own </a:t>
            </a:r>
            <a:r>
              <a:rPr lang="en"/>
              <a:t>characteristics which are shown alongside each car.</a:t>
            </a:r>
            <a:endParaRPr/>
          </a:p>
          <a:p>
            <a:pPr indent="-311150" lvl="0" marL="457200" rtl="0" algn="l">
              <a:lnSpc>
                <a:spcPct val="150000"/>
              </a:lnSpc>
              <a:spcBef>
                <a:spcPts val="0"/>
              </a:spcBef>
              <a:spcAft>
                <a:spcPts val="0"/>
              </a:spcAft>
              <a:buSzPts val="1300"/>
              <a:buChar char="●"/>
            </a:pPr>
            <a:r>
              <a:rPr lang="en"/>
              <a:t>Furthermore, a much detailed description of the vehicle will be available once you choose the car.</a:t>
            </a:r>
            <a:endParaRPr/>
          </a:p>
          <a:p>
            <a:pPr indent="-311150" lvl="0" marL="457200" rtl="0" algn="l">
              <a:lnSpc>
                <a:spcPct val="150000"/>
              </a:lnSpc>
              <a:spcBef>
                <a:spcPts val="0"/>
              </a:spcBef>
              <a:spcAft>
                <a:spcPts val="0"/>
              </a:spcAft>
              <a:buSzPts val="1300"/>
              <a:buChar char="●"/>
            </a:pPr>
            <a:r>
              <a:rPr lang="en"/>
              <a:t>However, if the user is not satisfied with his/her choice, they may return and choose another car to rent.</a:t>
            </a:r>
            <a:endParaRPr/>
          </a:p>
          <a:p>
            <a:pPr indent="-311150" lvl="0" marL="457200" rtl="0" algn="l">
              <a:lnSpc>
                <a:spcPct val="150000"/>
              </a:lnSpc>
              <a:spcBef>
                <a:spcPts val="0"/>
              </a:spcBef>
              <a:spcAft>
                <a:spcPts val="0"/>
              </a:spcAft>
              <a:buSzPts val="1300"/>
              <a:buChar char="●"/>
            </a:pPr>
            <a:r>
              <a:rPr lang="en"/>
              <a:t>Once the car has been chosen the user may proceed to confirm and complete the payment.</a:t>
            </a:r>
            <a:endParaRPr/>
          </a:p>
          <a:p>
            <a:pPr indent="-311150" lvl="0" marL="457200" rtl="0" algn="l">
              <a:lnSpc>
                <a:spcPct val="150000"/>
              </a:lnSpc>
              <a:spcBef>
                <a:spcPts val="0"/>
              </a:spcBef>
              <a:spcAft>
                <a:spcPts val="0"/>
              </a:spcAft>
              <a:buSzPts val="1300"/>
              <a:buChar char="●"/>
            </a:pPr>
            <a:r>
              <a:rPr lang="en"/>
              <a:t>Along with the details, instructions for </a:t>
            </a:r>
            <a:r>
              <a:rPr lang="en"/>
              <a:t>receiving</a:t>
            </a:r>
            <a:r>
              <a:rPr lang="en"/>
              <a:t> the vehicle have also been included for ease.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7"/>
          <p:cNvPicPr preferRelativeResize="0"/>
          <p:nvPr/>
        </p:nvPicPr>
        <p:blipFill>
          <a:blip r:embed="rId3">
            <a:alphaModFix/>
          </a:blip>
          <a:stretch>
            <a:fillRect/>
          </a:stretch>
        </p:blipFill>
        <p:spPr>
          <a:xfrm>
            <a:off x="152400" y="152400"/>
            <a:ext cx="8839200" cy="4839349"/>
          </a:xfrm>
          <a:prstGeom prst="rect">
            <a:avLst/>
          </a:prstGeom>
          <a:noFill/>
          <a:ln>
            <a:noFill/>
          </a:ln>
        </p:spPr>
      </p:pic>
      <p:pic>
        <p:nvPicPr>
          <p:cNvPr id="235" name="Google Shape;235;p27"/>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Booking tables</a:t>
            </a:r>
            <a:endParaRPr/>
          </a:p>
        </p:txBody>
      </p:sp>
      <p:sp>
        <p:nvSpPr>
          <p:cNvPr id="241" name="Google Shape;241;p28"/>
          <p:cNvSpPr txBox="1"/>
          <p:nvPr>
            <p:ph idx="1" type="body"/>
          </p:nvPr>
        </p:nvSpPr>
        <p:spPr>
          <a:xfrm>
            <a:off x="241675" y="1429575"/>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Booking Details table: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Car Details: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Temp_booking table:</a:t>
            </a:r>
            <a:endParaRPr/>
          </a:p>
          <a:p>
            <a:pPr indent="0" lvl="0" marL="0" rtl="0" algn="l">
              <a:spcBef>
                <a:spcPts val="1200"/>
              </a:spcBef>
              <a:spcAft>
                <a:spcPts val="1200"/>
              </a:spcAft>
              <a:buNone/>
            </a:pPr>
            <a:r>
              <a:t/>
            </a:r>
            <a:endParaRPr/>
          </a:p>
        </p:txBody>
      </p:sp>
      <p:graphicFrame>
        <p:nvGraphicFramePr>
          <p:cNvPr id="242" name="Google Shape;242;p28"/>
          <p:cNvGraphicFramePr/>
          <p:nvPr/>
        </p:nvGraphicFramePr>
        <p:xfrm>
          <a:off x="91750" y="1826250"/>
          <a:ext cx="3000000" cy="3000000"/>
        </p:xfrm>
        <a:graphic>
          <a:graphicData uri="http://schemas.openxmlformats.org/drawingml/2006/table">
            <a:tbl>
              <a:tblPr>
                <a:noFill/>
                <a:tableStyleId>{00AF9E2F-DA38-460F-ADD9-BA139E0A27CD}</a:tableStyleId>
              </a:tblPr>
              <a:tblGrid>
                <a:gridCol w="896050"/>
                <a:gridCol w="679275"/>
                <a:gridCol w="679275"/>
                <a:gridCol w="1070750"/>
                <a:gridCol w="1016950"/>
                <a:gridCol w="925625"/>
                <a:gridCol w="1004425"/>
                <a:gridCol w="1053725"/>
                <a:gridCol w="1014275"/>
                <a:gridCol w="620150"/>
              </a:tblGrid>
              <a:tr h="381000">
                <a:tc>
                  <a:txBody>
                    <a:bodyPr/>
                    <a:lstStyle/>
                    <a:p>
                      <a:pPr indent="0" lvl="0" marL="0" rtl="0" algn="l">
                        <a:spcBef>
                          <a:spcPts val="0"/>
                        </a:spcBef>
                        <a:spcAft>
                          <a:spcPts val="0"/>
                        </a:spcAft>
                        <a:buNone/>
                      </a:pPr>
                      <a:r>
                        <a:rPr lang="en">
                          <a:solidFill>
                            <a:schemeClr val="lt1"/>
                          </a:solidFill>
                        </a:rPr>
                        <a:t>Month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Time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Pickup 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Pickup location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Drop Off</a:t>
                      </a:r>
                      <a:r>
                        <a:rPr lang="en">
                          <a:solidFill>
                            <a:schemeClr val="lt1"/>
                          </a:solidFill>
                        </a:rPr>
                        <a:t> 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Drop Off</a:t>
                      </a:r>
                      <a:r>
                        <a:rPr lang="en">
                          <a:solidFill>
                            <a:schemeClr val="lt1"/>
                          </a:solidFill>
                        </a:rPr>
                        <a:t> location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Username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Car_name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Cost</a:t>
                      </a:r>
                      <a:endParaRPr>
                        <a:solidFill>
                          <a:schemeClr val="lt1"/>
                        </a:solidFill>
                      </a:endParaRPr>
                    </a:p>
                  </a:txBody>
                  <a:tcPr marT="91425" marB="91425" marR="91425" marL="91425"/>
                </a:tc>
              </a:tr>
            </a:tbl>
          </a:graphicData>
        </a:graphic>
      </p:graphicFrame>
      <p:graphicFrame>
        <p:nvGraphicFramePr>
          <p:cNvPr id="243" name="Google Shape;243;p28"/>
          <p:cNvGraphicFramePr/>
          <p:nvPr/>
        </p:nvGraphicFramePr>
        <p:xfrm>
          <a:off x="91750" y="2954225"/>
          <a:ext cx="3000000" cy="3000000"/>
        </p:xfrm>
        <a:graphic>
          <a:graphicData uri="http://schemas.openxmlformats.org/drawingml/2006/table">
            <a:tbl>
              <a:tblPr>
                <a:noFill/>
                <a:tableStyleId>{00AF9E2F-DA38-460F-ADD9-BA139E0A27CD}</a:tableStyleId>
              </a:tblPr>
              <a:tblGrid>
                <a:gridCol w="1035750"/>
                <a:gridCol w="547225"/>
                <a:gridCol w="705825"/>
                <a:gridCol w="1235775"/>
                <a:gridCol w="538575"/>
                <a:gridCol w="883500"/>
                <a:gridCol w="693050"/>
                <a:gridCol w="541850"/>
                <a:gridCol w="1199025"/>
                <a:gridCol w="1126625"/>
              </a:tblGrid>
              <a:tr h="602750">
                <a:tc>
                  <a:txBody>
                    <a:bodyPr/>
                    <a:lstStyle/>
                    <a:p>
                      <a:pPr indent="0" lvl="0" marL="0" rtl="0" algn="l">
                        <a:spcBef>
                          <a:spcPts val="0"/>
                        </a:spcBef>
                        <a:spcAft>
                          <a:spcPts val="0"/>
                        </a:spcAft>
                        <a:buNone/>
                      </a:pPr>
                      <a:r>
                        <a:rPr lang="en">
                          <a:solidFill>
                            <a:schemeClr val="lt1"/>
                          </a:solidFill>
                        </a:rPr>
                        <a:t>Car_name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type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colour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transmission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Fuel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Mileage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Seats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AC</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Infotainment</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Fog Lamps</a:t>
                      </a:r>
                      <a:endParaRPr>
                        <a:solidFill>
                          <a:schemeClr val="lt1"/>
                        </a:solidFill>
                      </a:endParaRPr>
                    </a:p>
                  </a:txBody>
                  <a:tcPr marT="91425" marB="91425" marR="91425" marL="91425"/>
                </a:tc>
              </a:tr>
            </a:tbl>
          </a:graphicData>
        </a:graphic>
      </p:graphicFrame>
      <p:graphicFrame>
        <p:nvGraphicFramePr>
          <p:cNvPr id="244" name="Google Shape;244;p28"/>
          <p:cNvGraphicFramePr/>
          <p:nvPr/>
        </p:nvGraphicFramePr>
        <p:xfrm>
          <a:off x="91750" y="4075375"/>
          <a:ext cx="3000000" cy="3000000"/>
        </p:xfrm>
        <a:graphic>
          <a:graphicData uri="http://schemas.openxmlformats.org/drawingml/2006/table">
            <a:tbl>
              <a:tblPr>
                <a:noFill/>
                <a:tableStyleId>{00AF9E2F-DA38-460F-ADD9-BA139E0A27CD}</a:tableStyleId>
              </a:tblPr>
              <a:tblGrid>
                <a:gridCol w="896050"/>
                <a:gridCol w="679275"/>
                <a:gridCol w="679275"/>
                <a:gridCol w="1070750"/>
                <a:gridCol w="1016950"/>
                <a:gridCol w="925625"/>
                <a:gridCol w="1004425"/>
                <a:gridCol w="1053725"/>
                <a:gridCol w="1014275"/>
                <a:gridCol w="620150"/>
              </a:tblGrid>
              <a:tr h="381000">
                <a:tc>
                  <a:txBody>
                    <a:bodyPr/>
                    <a:lstStyle/>
                    <a:p>
                      <a:pPr indent="0" lvl="0" marL="0" rtl="0" algn="l">
                        <a:spcBef>
                          <a:spcPts val="0"/>
                        </a:spcBef>
                        <a:spcAft>
                          <a:spcPts val="0"/>
                        </a:spcAft>
                        <a:buNone/>
                      </a:pPr>
                      <a:r>
                        <a:rPr lang="en">
                          <a:solidFill>
                            <a:schemeClr val="lt1"/>
                          </a:solidFill>
                        </a:rPr>
                        <a:t>Month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Time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Pickup 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Pickup location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Drop Off 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Drop Off location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Username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Car_name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Cost</a:t>
                      </a:r>
                      <a:endParaRPr>
                        <a:solidFill>
                          <a:schemeClr val="lt1"/>
                        </a:solidFill>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Modules Used </a:t>
            </a:r>
            <a:endParaRPr/>
          </a:p>
        </p:txBody>
      </p:sp>
      <p:sp>
        <p:nvSpPr>
          <p:cNvPr id="250" name="Google Shape;250;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200">
                <a:solidFill>
                  <a:srgbClr val="CC7832"/>
                </a:solidFill>
                <a:highlight>
                  <a:srgbClr val="2B2B2B"/>
                </a:highlight>
                <a:latin typeface="Courier New"/>
                <a:ea typeface="Courier New"/>
                <a:cs typeface="Courier New"/>
                <a:sym typeface="Courier New"/>
              </a:rPr>
              <a:t>from </a:t>
            </a:r>
            <a:r>
              <a:rPr lang="en" sz="1200">
                <a:solidFill>
                  <a:srgbClr val="A9B7C6"/>
                </a:solidFill>
                <a:highlight>
                  <a:srgbClr val="2B2B2B"/>
                </a:highlight>
                <a:latin typeface="Courier New"/>
                <a:ea typeface="Courier New"/>
                <a:cs typeface="Courier New"/>
                <a:sym typeface="Courier New"/>
              </a:rPr>
              <a:t>tkinter </a:t>
            </a: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from </a:t>
            </a:r>
            <a:r>
              <a:rPr lang="en" sz="1200">
                <a:solidFill>
                  <a:srgbClr val="A9B7C6"/>
                </a:solidFill>
                <a:highlight>
                  <a:srgbClr val="2B2B2B"/>
                </a:highlight>
                <a:latin typeface="Courier New"/>
                <a:ea typeface="Courier New"/>
                <a:cs typeface="Courier New"/>
                <a:sym typeface="Courier New"/>
              </a:rPr>
              <a:t>tkinter </a:t>
            </a: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ttk</a:t>
            </a:r>
            <a:r>
              <a:rPr lang="en" sz="1200">
                <a:solidFill>
                  <a:srgbClr val="CC7832"/>
                </a:solidFill>
                <a:highlight>
                  <a:srgbClr val="2B2B2B"/>
                </a:highlight>
                <a:latin typeface="Courier New"/>
                <a:ea typeface="Courier New"/>
                <a:cs typeface="Courier New"/>
                <a:sym typeface="Courier New"/>
              </a:rPr>
              <a:t>, </a:t>
            </a:r>
            <a:r>
              <a:rPr lang="en" sz="1200">
                <a:solidFill>
                  <a:srgbClr val="A9B7C6"/>
                </a:solidFill>
                <a:highlight>
                  <a:srgbClr val="2B2B2B"/>
                </a:highlight>
                <a:latin typeface="Courier New"/>
                <a:ea typeface="Courier New"/>
                <a:cs typeface="Courier New"/>
                <a:sym typeface="Courier New"/>
              </a:rPr>
              <a:t>messagebox</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mysql.connector</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from </a:t>
            </a:r>
            <a:r>
              <a:rPr lang="en" sz="1200">
                <a:solidFill>
                  <a:srgbClr val="A9B7C6"/>
                </a:solidFill>
                <a:highlight>
                  <a:srgbClr val="2B2B2B"/>
                </a:highlight>
                <a:latin typeface="Courier New"/>
                <a:ea typeface="Courier New"/>
                <a:cs typeface="Courier New"/>
                <a:sym typeface="Courier New"/>
              </a:rPr>
              <a:t>datetime </a:t>
            </a: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datetime</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from </a:t>
            </a:r>
            <a:r>
              <a:rPr lang="en" sz="1200">
                <a:solidFill>
                  <a:srgbClr val="A9B7C6"/>
                </a:solidFill>
                <a:highlight>
                  <a:srgbClr val="2B2B2B"/>
                </a:highlight>
                <a:latin typeface="Courier New"/>
                <a:ea typeface="Courier New"/>
                <a:cs typeface="Courier New"/>
                <a:sym typeface="Courier New"/>
              </a:rPr>
              <a:t>tkcalendar </a:t>
            </a: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Calendar</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from </a:t>
            </a:r>
            <a:r>
              <a:rPr lang="en" sz="1200">
                <a:solidFill>
                  <a:srgbClr val="A9B7C6"/>
                </a:solidFill>
                <a:highlight>
                  <a:srgbClr val="2B2B2B"/>
                </a:highlight>
                <a:latin typeface="Courier New"/>
                <a:ea typeface="Courier New"/>
                <a:cs typeface="Courier New"/>
                <a:sym typeface="Courier New"/>
              </a:rPr>
              <a:t>PIL </a:t>
            </a: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ImageTk</a:t>
            </a:r>
            <a:r>
              <a:rPr lang="en" sz="1200">
                <a:solidFill>
                  <a:srgbClr val="CC7832"/>
                </a:solidFill>
                <a:highlight>
                  <a:srgbClr val="2B2B2B"/>
                </a:highlight>
                <a:latin typeface="Courier New"/>
                <a:ea typeface="Courier New"/>
                <a:cs typeface="Courier New"/>
                <a:sym typeface="Courier New"/>
              </a:rPr>
              <a:t>, </a:t>
            </a:r>
            <a:r>
              <a:rPr lang="en" sz="1200">
                <a:solidFill>
                  <a:srgbClr val="A9B7C6"/>
                </a:solidFill>
                <a:highlight>
                  <a:srgbClr val="2B2B2B"/>
                </a:highlight>
                <a:latin typeface="Courier New"/>
                <a:ea typeface="Courier New"/>
                <a:cs typeface="Courier New"/>
                <a:sym typeface="Courier New"/>
              </a:rPr>
              <a:t>Image</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0"/>
              </a:spcAft>
              <a:buNone/>
            </a:pPr>
            <a:r>
              <a:rPr lang="en" sz="1200">
                <a:solidFill>
                  <a:srgbClr val="CC7832"/>
                </a:solidFill>
                <a:highlight>
                  <a:srgbClr val="2B2B2B"/>
                </a:highlight>
                <a:latin typeface="Courier New"/>
                <a:ea typeface="Courier New"/>
                <a:cs typeface="Courier New"/>
                <a:sym typeface="Courier New"/>
              </a:rPr>
              <a:t>import </a:t>
            </a:r>
            <a:r>
              <a:rPr lang="en" sz="1200">
                <a:solidFill>
                  <a:srgbClr val="A9B7C6"/>
                </a:solidFill>
                <a:highlight>
                  <a:srgbClr val="2B2B2B"/>
                </a:highlight>
                <a:latin typeface="Courier New"/>
                <a:ea typeface="Courier New"/>
                <a:cs typeface="Courier New"/>
                <a:sym typeface="Courier New"/>
              </a:rPr>
              <a:t>pymysql</a:t>
            </a:r>
            <a:endParaRPr sz="1200">
              <a:solidFill>
                <a:srgbClr val="A9B7C6"/>
              </a:solidFill>
              <a:highlight>
                <a:srgbClr val="2B2B2B"/>
              </a:highlight>
              <a:latin typeface="Courier New"/>
              <a:ea typeface="Courier New"/>
              <a:cs typeface="Courier New"/>
              <a:sym typeface="Courier New"/>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14"/>
          <p:cNvPicPr preferRelativeResize="0"/>
          <p:nvPr/>
        </p:nvPicPr>
        <p:blipFill>
          <a:blip r:embed="rId3">
            <a:alphaModFix amt="58999"/>
          </a:blip>
          <a:stretch>
            <a:fillRect/>
          </a:stretch>
        </p:blipFill>
        <p:spPr>
          <a:xfrm>
            <a:off x="2430525" y="264600"/>
            <a:ext cx="6713476" cy="4878900"/>
          </a:xfrm>
          <a:prstGeom prst="rect">
            <a:avLst/>
          </a:prstGeom>
          <a:noFill/>
          <a:ln>
            <a:noFill/>
          </a:ln>
        </p:spPr>
      </p:pic>
      <p:sp>
        <p:nvSpPr>
          <p:cNvPr id="142" name="Google Shape;142;p14"/>
          <p:cNvSpPr txBox="1"/>
          <p:nvPr>
            <p:ph idx="4294967295" type="title"/>
          </p:nvPr>
        </p:nvSpPr>
        <p:spPr>
          <a:xfrm>
            <a:off x="412750" y="2073525"/>
            <a:ext cx="4587000" cy="195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Build a network which can allow users to rent our car at any time </a:t>
            </a:r>
            <a:r>
              <a:rPr lang="en" sz="1700"/>
              <a:t>and</a:t>
            </a:r>
            <a:r>
              <a:rPr lang="en" sz="1700"/>
              <a:t> anywhere. Travel anywhere and may choose to return the car in that location. One of our service centers nearby will always be ready to </a:t>
            </a:r>
            <a:r>
              <a:rPr lang="en" sz="1700"/>
              <a:t>receive</a:t>
            </a:r>
            <a:r>
              <a:rPr lang="en" sz="1700"/>
              <a:t> you and the car.</a:t>
            </a:r>
            <a:endParaRPr sz="1700"/>
          </a:p>
        </p:txBody>
      </p:sp>
      <p:sp>
        <p:nvSpPr>
          <p:cNvPr id="143" name="Google Shape;143;p14"/>
          <p:cNvSpPr txBox="1"/>
          <p:nvPr>
            <p:ph idx="4294967295" type="title"/>
          </p:nvPr>
        </p:nvSpPr>
        <p:spPr>
          <a:xfrm>
            <a:off x="412750" y="1170675"/>
            <a:ext cx="4587000" cy="1148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Ambition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What we did</a:t>
            </a:r>
            <a:endParaRPr b="1"/>
          </a:p>
        </p:txBody>
      </p:sp>
      <p:sp>
        <p:nvSpPr>
          <p:cNvPr id="149" name="Google Shape;149;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Created a Erp system for a car renting service</a:t>
            </a:r>
            <a:endParaRPr/>
          </a:p>
          <a:p>
            <a:pPr indent="0" lvl="0" marL="0" rtl="0" algn="l">
              <a:spcBef>
                <a:spcPts val="1200"/>
              </a:spcBef>
              <a:spcAft>
                <a:spcPts val="0"/>
              </a:spcAft>
              <a:buNone/>
            </a:pPr>
            <a:r>
              <a:rPr lang="en"/>
              <a:t>It includes :</a:t>
            </a:r>
            <a:endParaRPr/>
          </a:p>
          <a:p>
            <a:pPr indent="0" lvl="0" marL="0" rtl="0" algn="l">
              <a:spcBef>
                <a:spcPts val="1200"/>
              </a:spcBef>
              <a:spcAft>
                <a:spcPts val="0"/>
              </a:spcAft>
              <a:buNone/>
            </a:pPr>
            <a:r>
              <a:rPr lang="en"/>
              <a:t>&gt; A really fine ui with Login and Registration page for users</a:t>
            </a:r>
            <a:endParaRPr/>
          </a:p>
          <a:p>
            <a:pPr indent="0" lvl="0" marL="0" rtl="0" algn="l">
              <a:spcBef>
                <a:spcPts val="1200"/>
              </a:spcBef>
              <a:spcAft>
                <a:spcPts val="0"/>
              </a:spcAft>
              <a:buNone/>
            </a:pPr>
            <a:r>
              <a:rPr lang="en"/>
              <a:t>&gt; A Database to store and manage user data credentials</a:t>
            </a:r>
            <a:endParaRPr/>
          </a:p>
          <a:p>
            <a:pPr indent="0" lvl="0" marL="0" rtl="0" algn="l">
              <a:spcBef>
                <a:spcPts val="1200"/>
              </a:spcBef>
              <a:spcAft>
                <a:spcPts val="0"/>
              </a:spcAft>
              <a:buNone/>
            </a:pPr>
            <a:r>
              <a:rPr lang="en"/>
              <a:t>&gt; Pre-existing and upgradable database on specifications of available cars </a:t>
            </a:r>
            <a:endParaRPr/>
          </a:p>
          <a:p>
            <a:pPr indent="0" lvl="0" marL="0" rtl="0" algn="l">
              <a:spcBef>
                <a:spcPts val="1200"/>
              </a:spcBef>
              <a:spcAft>
                <a:spcPts val="1200"/>
              </a:spcAft>
              <a:buNone/>
            </a:pPr>
            <a:r>
              <a:rPr lang="en"/>
              <a:t>&gt; Finally, a fully functioning rent booking system, which allows the user to choose their </a:t>
            </a:r>
            <a:r>
              <a:rPr lang="en"/>
              <a:t>preferred</a:t>
            </a:r>
            <a:r>
              <a:rPr lang="en"/>
              <a:t>  vehicle and extend of rent.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Structure of the Application</a:t>
            </a:r>
            <a:endParaRPr b="1"/>
          </a:p>
        </p:txBody>
      </p:sp>
      <p:sp>
        <p:nvSpPr>
          <p:cNvPr id="155" name="Google Shape;155;p16"/>
          <p:cNvSpPr txBox="1"/>
          <p:nvPr>
            <p:ph idx="1" type="body"/>
          </p:nvPr>
        </p:nvSpPr>
        <p:spPr>
          <a:xfrm>
            <a:off x="1297500" y="1738000"/>
            <a:ext cx="70389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The GUI of the application is built in python using tkinter.</a:t>
            </a:r>
            <a:endParaRPr/>
          </a:p>
          <a:p>
            <a:pPr indent="-311150" lvl="0" marL="457200" rtl="0" algn="l">
              <a:lnSpc>
                <a:spcPct val="150000"/>
              </a:lnSpc>
              <a:spcBef>
                <a:spcPts val="0"/>
              </a:spcBef>
              <a:spcAft>
                <a:spcPts val="0"/>
              </a:spcAft>
              <a:buSzPts val="1300"/>
              <a:buChar char="●"/>
            </a:pPr>
            <a:r>
              <a:rPr lang="en"/>
              <a:t>The GUI has been created to be  user friendly. Allowing users to reset their password along with access to their login details and the ability to edit or delete their account as they see fit. </a:t>
            </a:r>
            <a:endParaRPr/>
          </a:p>
          <a:p>
            <a:pPr indent="-311150" lvl="0" marL="457200" rtl="0" algn="l">
              <a:lnSpc>
                <a:spcPct val="150000"/>
              </a:lnSpc>
              <a:spcBef>
                <a:spcPts val="0"/>
              </a:spcBef>
              <a:spcAft>
                <a:spcPts val="0"/>
              </a:spcAft>
              <a:buSzPts val="1300"/>
              <a:buChar char="●"/>
            </a:pPr>
            <a:r>
              <a:rPr lang="en"/>
              <a:t>The GUI is programmed to provide the users with suitable pop-ups to help them navigate throughout the application. </a:t>
            </a:r>
            <a:endParaRPr/>
          </a:p>
          <a:p>
            <a:pPr indent="-311150" lvl="0" marL="457200" rtl="0" algn="l">
              <a:lnSpc>
                <a:spcPct val="150000"/>
              </a:lnSpc>
              <a:spcBef>
                <a:spcPts val="0"/>
              </a:spcBef>
              <a:spcAft>
                <a:spcPts val="0"/>
              </a:spcAft>
              <a:buSzPts val="1300"/>
              <a:buChar char="●"/>
            </a:pPr>
            <a:r>
              <a:rPr lang="en"/>
              <a:t>The GUI is also loaded with </a:t>
            </a:r>
            <a:r>
              <a:rPr lang="en"/>
              <a:t>adequate</a:t>
            </a:r>
            <a:r>
              <a:rPr lang="en"/>
              <a:t> information on the company and the process of booking.</a:t>
            </a:r>
            <a:endParaRPr/>
          </a:p>
          <a:p>
            <a:pPr indent="-311150" lvl="0" marL="457200" rtl="0" algn="l">
              <a:lnSpc>
                <a:spcPct val="150000"/>
              </a:lnSpc>
              <a:spcBef>
                <a:spcPts val="0"/>
              </a:spcBef>
              <a:spcAft>
                <a:spcPts val="0"/>
              </a:spcAft>
              <a:buClr>
                <a:schemeClr val="dk1"/>
              </a:buClr>
              <a:buSzPts val="1300"/>
              <a:buChar char="●"/>
            </a:pPr>
            <a:r>
              <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p:nvPr/>
        </p:nvSpPr>
        <p:spPr>
          <a:xfrm>
            <a:off x="3240500" y="2312075"/>
            <a:ext cx="611600" cy="300775"/>
          </a:xfrm>
          <a:custGeom>
            <a:rect b="b" l="l" r="r" t="t"/>
            <a:pathLst>
              <a:path extrusionOk="0" h="12031" w="24464">
                <a:moveTo>
                  <a:pt x="24464" y="0"/>
                </a:moveTo>
                <a:cubicBezTo>
                  <a:pt x="22260" y="8816"/>
                  <a:pt x="9087" y="12031"/>
                  <a:pt x="0" y="12031"/>
                </a:cubicBezTo>
              </a:path>
            </a:pathLst>
          </a:custGeom>
          <a:noFill/>
          <a:ln cap="flat" cmpd="sng" w="28575">
            <a:solidFill>
              <a:schemeClr val="dk1"/>
            </a:solidFill>
            <a:prstDash val="solid"/>
            <a:round/>
            <a:headEnd len="med" w="med" type="none"/>
            <a:tailEnd len="med" w="med" type="none"/>
          </a:ln>
        </p:spPr>
      </p:sp>
      <p:pic>
        <p:nvPicPr>
          <p:cNvPr id="161" name="Google Shape;161;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600"/>
              <a:t>User Login Page</a:t>
            </a:r>
            <a:endParaRPr sz="2600"/>
          </a:p>
        </p:txBody>
      </p:sp>
      <p:sp>
        <p:nvSpPr>
          <p:cNvPr id="167" name="Google Shape;167;p18"/>
          <p:cNvSpPr txBox="1"/>
          <p:nvPr>
            <p:ph idx="1" type="body"/>
          </p:nvPr>
        </p:nvSpPr>
        <p:spPr>
          <a:xfrm>
            <a:off x="5283425" y="1567550"/>
            <a:ext cx="3053100" cy="2941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a:t>
            </a:r>
            <a:r>
              <a:rPr lang="en"/>
              <a:t>user is required to sign in before he/she may book a rental car from us.</a:t>
            </a:r>
            <a:endParaRPr/>
          </a:p>
          <a:p>
            <a:pPr indent="-311150" lvl="0" marL="457200" rtl="0" algn="l">
              <a:spcBef>
                <a:spcPts val="0"/>
              </a:spcBef>
              <a:spcAft>
                <a:spcPts val="0"/>
              </a:spcAft>
              <a:buSzPts val="1300"/>
              <a:buChar char="●"/>
            </a:pPr>
            <a:r>
              <a:rPr lang="en"/>
              <a:t>The login page is where a user can sign into their account and start the booking process.</a:t>
            </a:r>
            <a:endParaRPr/>
          </a:p>
          <a:p>
            <a:pPr indent="-311150" lvl="0" marL="457200" rtl="0" algn="l">
              <a:spcBef>
                <a:spcPts val="0"/>
              </a:spcBef>
              <a:spcAft>
                <a:spcPts val="0"/>
              </a:spcAft>
              <a:buSzPts val="1300"/>
              <a:buChar char="●"/>
            </a:pPr>
            <a:r>
              <a:rPr lang="en"/>
              <a:t>This is also the page that allows a user to register as a new customer. </a:t>
            </a:r>
            <a:endParaRPr/>
          </a:p>
          <a:p>
            <a:pPr indent="-311150" lvl="0" marL="457200" rtl="0" algn="l">
              <a:spcBef>
                <a:spcPts val="0"/>
              </a:spcBef>
              <a:spcAft>
                <a:spcPts val="0"/>
              </a:spcAft>
              <a:buSzPts val="1300"/>
              <a:buChar char="●"/>
            </a:pPr>
            <a:r>
              <a:rPr lang="en"/>
              <a:t>Which also allows  the customer to reset their password in case they have forgotten theirs.</a:t>
            </a:r>
            <a:endParaRPr/>
          </a:p>
        </p:txBody>
      </p:sp>
      <p:pic>
        <p:nvPicPr>
          <p:cNvPr id="168" name="Google Shape;168;p18"/>
          <p:cNvPicPr preferRelativeResize="0"/>
          <p:nvPr/>
        </p:nvPicPr>
        <p:blipFill>
          <a:blip r:embed="rId3">
            <a:alphaModFix/>
          </a:blip>
          <a:stretch>
            <a:fillRect/>
          </a:stretch>
        </p:blipFill>
        <p:spPr>
          <a:xfrm>
            <a:off x="432550" y="1448575"/>
            <a:ext cx="4791774" cy="3346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600"/>
              <a:t>Registration</a:t>
            </a:r>
            <a:endParaRPr sz="2600"/>
          </a:p>
        </p:txBody>
      </p:sp>
      <p:sp>
        <p:nvSpPr>
          <p:cNvPr id="174" name="Google Shape;174;p19"/>
          <p:cNvSpPr txBox="1"/>
          <p:nvPr>
            <p:ph idx="1" type="body"/>
          </p:nvPr>
        </p:nvSpPr>
        <p:spPr>
          <a:xfrm>
            <a:off x="5460775" y="1460225"/>
            <a:ext cx="2875500" cy="3326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Register button leads the user to the page in the picture.</a:t>
            </a:r>
            <a:endParaRPr/>
          </a:p>
          <a:p>
            <a:pPr indent="-311150" lvl="0" marL="457200" rtl="0" algn="l">
              <a:spcBef>
                <a:spcPts val="0"/>
              </a:spcBef>
              <a:spcAft>
                <a:spcPts val="0"/>
              </a:spcAft>
              <a:buSzPts val="1300"/>
              <a:buChar char="●"/>
            </a:pPr>
            <a:r>
              <a:rPr lang="en"/>
              <a:t>Here, the user is required to fill in his/her personal details such as name, phone number, address and more before he/she may register. </a:t>
            </a:r>
            <a:endParaRPr/>
          </a:p>
          <a:p>
            <a:pPr indent="-311150" lvl="0" marL="457200" rtl="0" algn="l">
              <a:spcBef>
                <a:spcPts val="0"/>
              </a:spcBef>
              <a:spcAft>
                <a:spcPts val="0"/>
              </a:spcAft>
              <a:buSzPts val="1300"/>
              <a:buChar char="●"/>
            </a:pPr>
            <a:r>
              <a:rPr lang="en"/>
              <a:t>This page also allows the user to </a:t>
            </a:r>
            <a:r>
              <a:rPr lang="en"/>
              <a:t>return</a:t>
            </a:r>
            <a:r>
              <a:rPr lang="en"/>
              <a:t> to the main User login page by pressing the “Already have an account? Sign in” button.</a:t>
            </a:r>
            <a:endParaRPr/>
          </a:p>
        </p:txBody>
      </p:sp>
      <p:pic>
        <p:nvPicPr>
          <p:cNvPr id="175" name="Google Shape;175;p19"/>
          <p:cNvPicPr preferRelativeResize="0"/>
          <p:nvPr/>
        </p:nvPicPr>
        <p:blipFill>
          <a:blip r:embed="rId3">
            <a:alphaModFix/>
          </a:blip>
          <a:stretch>
            <a:fillRect/>
          </a:stretch>
        </p:blipFill>
        <p:spPr>
          <a:xfrm>
            <a:off x="445375" y="1460250"/>
            <a:ext cx="4772150" cy="33266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Tables </a:t>
            </a:r>
            <a:endParaRPr/>
          </a:p>
        </p:txBody>
      </p:sp>
      <p:sp>
        <p:nvSpPr>
          <p:cNvPr id="181" name="Google Shape;181;p20"/>
          <p:cNvSpPr txBox="1"/>
          <p:nvPr>
            <p:ph idx="1" type="body"/>
          </p:nvPr>
        </p:nvSpPr>
        <p:spPr>
          <a:xfrm>
            <a:off x="469825" y="165622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Customer table: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Login table: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aphicFrame>
        <p:nvGraphicFramePr>
          <p:cNvPr id="182" name="Google Shape;182;p20"/>
          <p:cNvGraphicFramePr/>
          <p:nvPr/>
        </p:nvGraphicFramePr>
        <p:xfrm>
          <a:off x="525850" y="2115225"/>
          <a:ext cx="3000000" cy="3000000"/>
        </p:xfrm>
        <a:graphic>
          <a:graphicData uri="http://schemas.openxmlformats.org/drawingml/2006/table">
            <a:tbl>
              <a:tblPr>
                <a:noFill/>
                <a:tableStyleId>{00AF9E2F-DA38-460F-ADD9-BA139E0A27CD}</a:tableStyleId>
              </a:tblPr>
              <a:tblGrid>
                <a:gridCol w="1429275"/>
                <a:gridCol w="973025"/>
                <a:gridCol w="1373625"/>
                <a:gridCol w="1585050"/>
                <a:gridCol w="1274200"/>
                <a:gridCol w="1539875"/>
              </a:tblGrid>
              <a:tr h="518125">
                <a:tc>
                  <a:txBody>
                    <a:bodyPr/>
                    <a:lstStyle/>
                    <a:p>
                      <a:pPr indent="0" lvl="0" marL="0" rtl="0" algn="l">
                        <a:spcBef>
                          <a:spcPts val="0"/>
                        </a:spcBef>
                        <a:spcAft>
                          <a:spcPts val="0"/>
                        </a:spcAft>
                        <a:buNone/>
                      </a:pPr>
                      <a:r>
                        <a:rPr lang="en" sz="1100">
                          <a:solidFill>
                            <a:schemeClr val="lt1"/>
                          </a:solidFill>
                        </a:rPr>
                        <a:t>Customer_name</a:t>
                      </a:r>
                      <a:endParaRPr sz="1100">
                        <a:solidFill>
                          <a:schemeClr val="lt1"/>
                        </a:solidFill>
                      </a:endParaRPr>
                    </a:p>
                  </a:txBody>
                  <a:tcPr marT="91425" marB="91425" marR="91425" marL="91425"/>
                </a:tc>
                <a:tc>
                  <a:txBody>
                    <a:bodyPr/>
                    <a:lstStyle/>
                    <a:p>
                      <a:pPr indent="0" lvl="0" marL="0" rtl="0" algn="l">
                        <a:spcBef>
                          <a:spcPts val="0"/>
                        </a:spcBef>
                        <a:spcAft>
                          <a:spcPts val="0"/>
                        </a:spcAft>
                        <a:buNone/>
                      </a:pPr>
                      <a:r>
                        <a:rPr lang="en" sz="1100">
                          <a:solidFill>
                            <a:schemeClr val="lt1"/>
                          </a:solidFill>
                        </a:rPr>
                        <a:t>User</a:t>
                      </a:r>
                      <a:r>
                        <a:rPr lang="en" sz="1100">
                          <a:solidFill>
                            <a:schemeClr val="lt1"/>
                          </a:solidFill>
                        </a:rPr>
                        <a:t>name</a:t>
                      </a:r>
                      <a:endParaRPr/>
                    </a:p>
                  </a:txBody>
                  <a:tcPr marT="91425" marB="91425" marR="91425" marL="91425"/>
                </a:tc>
                <a:tc>
                  <a:txBody>
                    <a:bodyPr/>
                    <a:lstStyle/>
                    <a:p>
                      <a:pPr indent="0" lvl="0" marL="0" rtl="0" algn="l">
                        <a:spcBef>
                          <a:spcPts val="0"/>
                        </a:spcBef>
                        <a:spcAft>
                          <a:spcPts val="0"/>
                        </a:spcAft>
                        <a:buNone/>
                      </a:pPr>
                      <a:r>
                        <a:rPr lang="en" sz="1100">
                          <a:solidFill>
                            <a:schemeClr val="lt1"/>
                          </a:solidFill>
                        </a:rPr>
                        <a:t>Customer_EMail</a:t>
                      </a:r>
                      <a:endParaRPr/>
                    </a:p>
                  </a:txBody>
                  <a:tcPr marT="91425" marB="91425" marR="91425" marL="91425"/>
                </a:tc>
                <a:tc>
                  <a:txBody>
                    <a:bodyPr/>
                    <a:lstStyle/>
                    <a:p>
                      <a:pPr indent="0" lvl="0" marL="0" rtl="0" algn="l">
                        <a:spcBef>
                          <a:spcPts val="0"/>
                        </a:spcBef>
                        <a:spcAft>
                          <a:spcPts val="0"/>
                        </a:spcAft>
                        <a:buNone/>
                      </a:pPr>
                      <a:r>
                        <a:rPr lang="en" sz="1100">
                          <a:solidFill>
                            <a:schemeClr val="lt1"/>
                          </a:solidFill>
                        </a:rPr>
                        <a:t>Customer_Address</a:t>
                      </a:r>
                      <a:endParaRPr/>
                    </a:p>
                  </a:txBody>
                  <a:tcPr marT="91425" marB="91425" marR="91425" marL="91425"/>
                </a:tc>
                <a:tc>
                  <a:txBody>
                    <a:bodyPr/>
                    <a:lstStyle/>
                    <a:p>
                      <a:pPr indent="0" lvl="0" marL="0" rtl="0" algn="l">
                        <a:spcBef>
                          <a:spcPts val="0"/>
                        </a:spcBef>
                        <a:spcAft>
                          <a:spcPts val="0"/>
                        </a:spcAft>
                        <a:buNone/>
                      </a:pPr>
                      <a:r>
                        <a:rPr lang="en" sz="1100">
                          <a:solidFill>
                            <a:schemeClr val="lt1"/>
                          </a:solidFill>
                        </a:rPr>
                        <a:t>Customer_phone</a:t>
                      </a:r>
                      <a:endParaRPr/>
                    </a:p>
                  </a:txBody>
                  <a:tcPr marT="91425" marB="91425" marR="91425" marL="91425"/>
                </a:tc>
                <a:tc>
                  <a:txBody>
                    <a:bodyPr/>
                    <a:lstStyle/>
                    <a:p>
                      <a:pPr indent="0" lvl="0" marL="0" rtl="0" algn="l">
                        <a:spcBef>
                          <a:spcPts val="0"/>
                        </a:spcBef>
                        <a:spcAft>
                          <a:spcPts val="0"/>
                        </a:spcAft>
                        <a:buNone/>
                      </a:pPr>
                      <a:r>
                        <a:rPr lang="en" sz="1100">
                          <a:solidFill>
                            <a:schemeClr val="lt1"/>
                          </a:solidFill>
                        </a:rPr>
                        <a:t>Customer_password</a:t>
                      </a:r>
                      <a:endParaRPr/>
                    </a:p>
                  </a:txBody>
                  <a:tcPr marT="91425" marB="91425" marR="91425" marL="91425"/>
                </a:tc>
              </a:tr>
            </a:tbl>
          </a:graphicData>
        </a:graphic>
      </p:graphicFrame>
      <p:graphicFrame>
        <p:nvGraphicFramePr>
          <p:cNvPr id="183" name="Google Shape;183;p20"/>
          <p:cNvGraphicFramePr/>
          <p:nvPr/>
        </p:nvGraphicFramePr>
        <p:xfrm>
          <a:off x="525850" y="3214100"/>
          <a:ext cx="3000000" cy="3000000"/>
        </p:xfrm>
        <a:graphic>
          <a:graphicData uri="http://schemas.openxmlformats.org/drawingml/2006/table">
            <a:tbl>
              <a:tblPr>
                <a:noFill/>
                <a:tableStyleId>{00AF9E2F-DA38-460F-ADD9-BA139E0A27CD}</a:tableStyleId>
              </a:tblPr>
              <a:tblGrid>
                <a:gridCol w="1442450"/>
                <a:gridCol w="1442450"/>
              </a:tblGrid>
              <a:tr h="396200">
                <a:tc>
                  <a:txBody>
                    <a:bodyPr/>
                    <a:lstStyle/>
                    <a:p>
                      <a:pPr indent="0" lvl="0" marL="0" rtl="0" algn="l">
                        <a:spcBef>
                          <a:spcPts val="0"/>
                        </a:spcBef>
                        <a:spcAft>
                          <a:spcPts val="0"/>
                        </a:spcAft>
                        <a:buNone/>
                      </a:pPr>
                      <a:r>
                        <a:rPr lang="en">
                          <a:solidFill>
                            <a:schemeClr val="lt1"/>
                          </a:solidFill>
                        </a:rPr>
                        <a:t>Username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Password</a:t>
                      </a:r>
                      <a:endParaRPr>
                        <a:solidFill>
                          <a:schemeClr val="lt1"/>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1"/>
          <p:cNvSpPr txBox="1"/>
          <p:nvPr>
            <p:ph type="title"/>
          </p:nvPr>
        </p:nvSpPr>
        <p:spPr>
          <a:xfrm>
            <a:off x="1052550" y="3793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Account Details</a:t>
            </a:r>
            <a:endParaRPr/>
          </a:p>
        </p:txBody>
      </p:sp>
      <p:sp>
        <p:nvSpPr>
          <p:cNvPr id="189" name="Google Shape;189;p21"/>
          <p:cNvSpPr txBox="1"/>
          <p:nvPr>
            <p:ph idx="1" type="body"/>
          </p:nvPr>
        </p:nvSpPr>
        <p:spPr>
          <a:xfrm>
            <a:off x="5828825" y="1468875"/>
            <a:ext cx="3025500" cy="3273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This is a users  information window.</a:t>
            </a:r>
            <a:endParaRPr/>
          </a:p>
          <a:p>
            <a:pPr indent="-311150" lvl="0" marL="457200" rtl="0" algn="l">
              <a:spcBef>
                <a:spcPts val="0"/>
              </a:spcBef>
              <a:spcAft>
                <a:spcPts val="0"/>
              </a:spcAft>
              <a:buSzPts val="1300"/>
              <a:buChar char="●"/>
            </a:pPr>
            <a:r>
              <a:rPr lang="en"/>
              <a:t>The Profile button on the </a:t>
            </a:r>
            <a:r>
              <a:rPr lang="en"/>
              <a:t>home</a:t>
            </a:r>
            <a:r>
              <a:rPr lang="en"/>
              <a:t> page will lead the user to this window.</a:t>
            </a:r>
            <a:endParaRPr/>
          </a:p>
          <a:p>
            <a:pPr indent="-311150" lvl="0" marL="457200" rtl="0" algn="l">
              <a:spcBef>
                <a:spcPts val="0"/>
              </a:spcBef>
              <a:spcAft>
                <a:spcPts val="0"/>
              </a:spcAft>
              <a:buSzPts val="1300"/>
              <a:buChar char="●"/>
            </a:pPr>
            <a:r>
              <a:rPr lang="en"/>
              <a:t>Here the user have 2 buttons which are Edit Details and Delete Account </a:t>
            </a:r>
            <a:endParaRPr/>
          </a:p>
        </p:txBody>
      </p:sp>
      <p:pic>
        <p:nvPicPr>
          <p:cNvPr id="190" name="Google Shape;190;p21"/>
          <p:cNvPicPr preferRelativeResize="0"/>
          <p:nvPr/>
        </p:nvPicPr>
        <p:blipFill>
          <a:blip r:embed="rId3">
            <a:alphaModFix/>
          </a:blip>
          <a:stretch>
            <a:fillRect/>
          </a:stretch>
        </p:blipFill>
        <p:spPr>
          <a:xfrm>
            <a:off x="304800" y="1369600"/>
            <a:ext cx="5336611" cy="35453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